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3" r:id="rId8"/>
    <p:sldId id="264" r:id="rId9"/>
    <p:sldId id="265" r:id="rId10"/>
    <p:sldId id="266" r:id="rId11"/>
    <p:sldId id="262"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8" d="100"/>
          <a:sy n="78" d="100"/>
        </p:scale>
        <p:origin x="456"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presProps" Target="presProps.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slide" Target="slides/slide11.xml" /><Relationship Id="rId2" Type="http://schemas.openxmlformats.org/officeDocument/2006/relationships/slide" Target="slides/slide1.xml" /><Relationship Id="rId16" Type="http://schemas.openxmlformats.org/officeDocument/2006/relationships/tableStyles" Target="tableStyle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theme" Target="theme/theme1.xml" /><Relationship Id="rId10" Type="http://schemas.openxmlformats.org/officeDocument/2006/relationships/slide" Target="slides/slide9.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viewProps" Target="viewProps.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8C3FED-634B-453B-9D7A-01A0EF65E98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77DECF5-827F-4288-A9F5-E1D4CBDD18A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1A09147-381D-4EFF-B7C2-2C17D44234D6}"/>
              </a:ext>
            </a:extLst>
          </p:cNvPr>
          <p:cNvSpPr>
            <a:spLocks noGrp="1"/>
          </p:cNvSpPr>
          <p:nvPr>
            <p:ph type="dt" sz="half" idx="10"/>
          </p:nvPr>
        </p:nvSpPr>
        <p:spPr/>
        <p:txBody>
          <a:bodyPr/>
          <a:lstStyle/>
          <a:p>
            <a:fld id="{B3741963-E0C7-460E-ADB7-68F8AF8E2CE9}" type="datetimeFigureOut">
              <a:rPr lang="en-US" smtClean="0"/>
              <a:t>2/27/2021</a:t>
            </a:fld>
            <a:endParaRPr lang="en-US"/>
          </a:p>
        </p:txBody>
      </p:sp>
      <p:sp>
        <p:nvSpPr>
          <p:cNvPr id="5" name="Footer Placeholder 4">
            <a:extLst>
              <a:ext uri="{FF2B5EF4-FFF2-40B4-BE49-F238E27FC236}">
                <a16:creationId xmlns:a16="http://schemas.microsoft.com/office/drawing/2014/main" id="{6AFF9E8C-2190-4BB8-B688-47FF013CE64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9264EF2-14D0-40EF-B485-B3F0EB531968}"/>
              </a:ext>
            </a:extLst>
          </p:cNvPr>
          <p:cNvSpPr>
            <a:spLocks noGrp="1"/>
          </p:cNvSpPr>
          <p:nvPr>
            <p:ph type="sldNum" sz="quarter" idx="12"/>
          </p:nvPr>
        </p:nvSpPr>
        <p:spPr/>
        <p:txBody>
          <a:bodyPr/>
          <a:lstStyle/>
          <a:p>
            <a:fld id="{A8BC76B1-F8A2-45EB-9C20-65EDDF3572C5}" type="slidenum">
              <a:rPr lang="en-US" smtClean="0"/>
              <a:t>‹#›</a:t>
            </a:fld>
            <a:endParaRPr lang="en-US"/>
          </a:p>
        </p:txBody>
      </p:sp>
    </p:spTree>
    <p:extLst>
      <p:ext uri="{BB962C8B-B14F-4D97-AF65-F5344CB8AC3E}">
        <p14:creationId xmlns:p14="http://schemas.microsoft.com/office/powerpoint/2010/main" val="512471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6CC51D-56BC-4CF3-8EE5-789BBB270F1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80C4A5E-6198-4A57-A955-141AC4126F5B}"/>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ECC5A96-0815-48D5-8075-79CBAD7A1046}"/>
              </a:ext>
            </a:extLst>
          </p:cNvPr>
          <p:cNvSpPr>
            <a:spLocks noGrp="1"/>
          </p:cNvSpPr>
          <p:nvPr>
            <p:ph type="dt" sz="half" idx="10"/>
          </p:nvPr>
        </p:nvSpPr>
        <p:spPr/>
        <p:txBody>
          <a:bodyPr/>
          <a:lstStyle/>
          <a:p>
            <a:fld id="{B3741963-E0C7-460E-ADB7-68F8AF8E2CE9}" type="datetimeFigureOut">
              <a:rPr lang="en-US" smtClean="0"/>
              <a:t>2/27/2021</a:t>
            </a:fld>
            <a:endParaRPr lang="en-US"/>
          </a:p>
        </p:txBody>
      </p:sp>
      <p:sp>
        <p:nvSpPr>
          <p:cNvPr id="5" name="Footer Placeholder 4">
            <a:extLst>
              <a:ext uri="{FF2B5EF4-FFF2-40B4-BE49-F238E27FC236}">
                <a16:creationId xmlns:a16="http://schemas.microsoft.com/office/drawing/2014/main" id="{DF774FA4-E1CB-4B88-B691-70C98C4C868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E2DAD12-B20C-4912-A7D3-0ED7A4B5B50E}"/>
              </a:ext>
            </a:extLst>
          </p:cNvPr>
          <p:cNvSpPr>
            <a:spLocks noGrp="1"/>
          </p:cNvSpPr>
          <p:nvPr>
            <p:ph type="sldNum" sz="quarter" idx="12"/>
          </p:nvPr>
        </p:nvSpPr>
        <p:spPr/>
        <p:txBody>
          <a:bodyPr/>
          <a:lstStyle/>
          <a:p>
            <a:fld id="{A8BC76B1-F8A2-45EB-9C20-65EDDF3572C5}" type="slidenum">
              <a:rPr lang="en-US" smtClean="0"/>
              <a:t>‹#›</a:t>
            </a:fld>
            <a:endParaRPr lang="en-US"/>
          </a:p>
        </p:txBody>
      </p:sp>
    </p:spTree>
    <p:extLst>
      <p:ext uri="{BB962C8B-B14F-4D97-AF65-F5344CB8AC3E}">
        <p14:creationId xmlns:p14="http://schemas.microsoft.com/office/powerpoint/2010/main" val="41666469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5CBA86B-9886-41AC-A1A1-36EE25F0AB5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F18D3D3-E84F-4ED8-882C-BE26C4EFA5C0}"/>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E8CD04C-8C12-4F96-9980-5D609A6C93F3}"/>
              </a:ext>
            </a:extLst>
          </p:cNvPr>
          <p:cNvSpPr>
            <a:spLocks noGrp="1"/>
          </p:cNvSpPr>
          <p:nvPr>
            <p:ph type="dt" sz="half" idx="10"/>
          </p:nvPr>
        </p:nvSpPr>
        <p:spPr/>
        <p:txBody>
          <a:bodyPr/>
          <a:lstStyle/>
          <a:p>
            <a:fld id="{B3741963-E0C7-460E-ADB7-68F8AF8E2CE9}" type="datetimeFigureOut">
              <a:rPr lang="en-US" smtClean="0"/>
              <a:t>2/27/2021</a:t>
            </a:fld>
            <a:endParaRPr lang="en-US"/>
          </a:p>
        </p:txBody>
      </p:sp>
      <p:sp>
        <p:nvSpPr>
          <p:cNvPr id="5" name="Footer Placeholder 4">
            <a:extLst>
              <a:ext uri="{FF2B5EF4-FFF2-40B4-BE49-F238E27FC236}">
                <a16:creationId xmlns:a16="http://schemas.microsoft.com/office/drawing/2014/main" id="{9BCBD53F-9550-4452-8409-010E45CDE53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BC4CD52-5CAD-4B54-BA8B-4290FEFE6CC5}"/>
              </a:ext>
            </a:extLst>
          </p:cNvPr>
          <p:cNvSpPr>
            <a:spLocks noGrp="1"/>
          </p:cNvSpPr>
          <p:nvPr>
            <p:ph type="sldNum" sz="quarter" idx="12"/>
          </p:nvPr>
        </p:nvSpPr>
        <p:spPr/>
        <p:txBody>
          <a:bodyPr/>
          <a:lstStyle/>
          <a:p>
            <a:fld id="{A8BC76B1-F8A2-45EB-9C20-65EDDF3572C5}" type="slidenum">
              <a:rPr lang="en-US" smtClean="0"/>
              <a:t>‹#›</a:t>
            </a:fld>
            <a:endParaRPr lang="en-US"/>
          </a:p>
        </p:txBody>
      </p:sp>
    </p:spTree>
    <p:extLst>
      <p:ext uri="{BB962C8B-B14F-4D97-AF65-F5344CB8AC3E}">
        <p14:creationId xmlns:p14="http://schemas.microsoft.com/office/powerpoint/2010/main" val="41948409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6CA2D7-BD9B-4916-BFE0-57080BC9164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A099069-404D-4E71-8E85-6E47DD1C2AB0}"/>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5FB0D82-7D0D-4EEC-9A37-CBD73AA5E23D}"/>
              </a:ext>
            </a:extLst>
          </p:cNvPr>
          <p:cNvSpPr>
            <a:spLocks noGrp="1"/>
          </p:cNvSpPr>
          <p:nvPr>
            <p:ph type="dt" sz="half" idx="10"/>
          </p:nvPr>
        </p:nvSpPr>
        <p:spPr/>
        <p:txBody>
          <a:bodyPr/>
          <a:lstStyle/>
          <a:p>
            <a:fld id="{B3741963-E0C7-460E-ADB7-68F8AF8E2CE9}" type="datetimeFigureOut">
              <a:rPr lang="en-US" smtClean="0"/>
              <a:t>2/27/2021</a:t>
            </a:fld>
            <a:endParaRPr lang="en-US"/>
          </a:p>
        </p:txBody>
      </p:sp>
      <p:sp>
        <p:nvSpPr>
          <p:cNvPr id="5" name="Footer Placeholder 4">
            <a:extLst>
              <a:ext uri="{FF2B5EF4-FFF2-40B4-BE49-F238E27FC236}">
                <a16:creationId xmlns:a16="http://schemas.microsoft.com/office/drawing/2014/main" id="{66E8F2EE-5904-4812-8B56-F96CB241F2E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11350A9-CFB2-44EF-A940-E66BFDAD4741}"/>
              </a:ext>
            </a:extLst>
          </p:cNvPr>
          <p:cNvSpPr>
            <a:spLocks noGrp="1"/>
          </p:cNvSpPr>
          <p:nvPr>
            <p:ph type="sldNum" sz="quarter" idx="12"/>
          </p:nvPr>
        </p:nvSpPr>
        <p:spPr/>
        <p:txBody>
          <a:bodyPr/>
          <a:lstStyle/>
          <a:p>
            <a:fld id="{A8BC76B1-F8A2-45EB-9C20-65EDDF3572C5}" type="slidenum">
              <a:rPr lang="en-US" smtClean="0"/>
              <a:t>‹#›</a:t>
            </a:fld>
            <a:endParaRPr lang="en-US"/>
          </a:p>
        </p:txBody>
      </p:sp>
    </p:spTree>
    <p:extLst>
      <p:ext uri="{BB962C8B-B14F-4D97-AF65-F5344CB8AC3E}">
        <p14:creationId xmlns:p14="http://schemas.microsoft.com/office/powerpoint/2010/main" val="32702686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A93854-EAC9-4370-99D3-96FA6D4670D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4226294-BEF4-4E3C-B8E3-568AE9156F4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7B2150F5-08DA-4B71-93B1-12255EA05235}"/>
              </a:ext>
            </a:extLst>
          </p:cNvPr>
          <p:cNvSpPr>
            <a:spLocks noGrp="1"/>
          </p:cNvSpPr>
          <p:nvPr>
            <p:ph type="dt" sz="half" idx="10"/>
          </p:nvPr>
        </p:nvSpPr>
        <p:spPr/>
        <p:txBody>
          <a:bodyPr/>
          <a:lstStyle/>
          <a:p>
            <a:fld id="{B3741963-E0C7-460E-ADB7-68F8AF8E2CE9}" type="datetimeFigureOut">
              <a:rPr lang="en-US" smtClean="0"/>
              <a:t>2/27/2021</a:t>
            </a:fld>
            <a:endParaRPr lang="en-US"/>
          </a:p>
        </p:txBody>
      </p:sp>
      <p:sp>
        <p:nvSpPr>
          <p:cNvPr id="5" name="Footer Placeholder 4">
            <a:extLst>
              <a:ext uri="{FF2B5EF4-FFF2-40B4-BE49-F238E27FC236}">
                <a16:creationId xmlns:a16="http://schemas.microsoft.com/office/drawing/2014/main" id="{AC18AD34-0A59-4F39-874B-C6DCB913165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2DA70E3-162D-4C7E-BB34-9461A8C89275}"/>
              </a:ext>
            </a:extLst>
          </p:cNvPr>
          <p:cNvSpPr>
            <a:spLocks noGrp="1"/>
          </p:cNvSpPr>
          <p:nvPr>
            <p:ph type="sldNum" sz="quarter" idx="12"/>
          </p:nvPr>
        </p:nvSpPr>
        <p:spPr/>
        <p:txBody>
          <a:bodyPr/>
          <a:lstStyle/>
          <a:p>
            <a:fld id="{A8BC76B1-F8A2-45EB-9C20-65EDDF3572C5}" type="slidenum">
              <a:rPr lang="en-US" smtClean="0"/>
              <a:t>‹#›</a:t>
            </a:fld>
            <a:endParaRPr lang="en-US"/>
          </a:p>
        </p:txBody>
      </p:sp>
    </p:spTree>
    <p:extLst>
      <p:ext uri="{BB962C8B-B14F-4D97-AF65-F5344CB8AC3E}">
        <p14:creationId xmlns:p14="http://schemas.microsoft.com/office/powerpoint/2010/main" val="27274932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6192CC-FD63-4B77-9789-99562FE6BE2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2B8E130-1672-42B7-8E76-D707944FB754}"/>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0F5AA88-23F3-4039-8E4C-CEA8C279FEB7}"/>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B08B5E7-7CB4-4A91-B163-859DC1FFF1BC}"/>
              </a:ext>
            </a:extLst>
          </p:cNvPr>
          <p:cNvSpPr>
            <a:spLocks noGrp="1"/>
          </p:cNvSpPr>
          <p:nvPr>
            <p:ph type="dt" sz="half" idx="10"/>
          </p:nvPr>
        </p:nvSpPr>
        <p:spPr/>
        <p:txBody>
          <a:bodyPr/>
          <a:lstStyle/>
          <a:p>
            <a:fld id="{B3741963-E0C7-460E-ADB7-68F8AF8E2CE9}" type="datetimeFigureOut">
              <a:rPr lang="en-US" smtClean="0"/>
              <a:t>2/27/2021</a:t>
            </a:fld>
            <a:endParaRPr lang="en-US"/>
          </a:p>
        </p:txBody>
      </p:sp>
      <p:sp>
        <p:nvSpPr>
          <p:cNvPr id="6" name="Footer Placeholder 5">
            <a:extLst>
              <a:ext uri="{FF2B5EF4-FFF2-40B4-BE49-F238E27FC236}">
                <a16:creationId xmlns:a16="http://schemas.microsoft.com/office/drawing/2014/main" id="{50AFD795-8349-429F-AEB7-9735AC60BAA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754D905-43F0-457C-939D-F2CF369E2D69}"/>
              </a:ext>
            </a:extLst>
          </p:cNvPr>
          <p:cNvSpPr>
            <a:spLocks noGrp="1"/>
          </p:cNvSpPr>
          <p:nvPr>
            <p:ph type="sldNum" sz="quarter" idx="12"/>
          </p:nvPr>
        </p:nvSpPr>
        <p:spPr/>
        <p:txBody>
          <a:bodyPr/>
          <a:lstStyle/>
          <a:p>
            <a:fld id="{A8BC76B1-F8A2-45EB-9C20-65EDDF3572C5}" type="slidenum">
              <a:rPr lang="en-US" smtClean="0"/>
              <a:t>‹#›</a:t>
            </a:fld>
            <a:endParaRPr lang="en-US"/>
          </a:p>
        </p:txBody>
      </p:sp>
    </p:spTree>
    <p:extLst>
      <p:ext uri="{BB962C8B-B14F-4D97-AF65-F5344CB8AC3E}">
        <p14:creationId xmlns:p14="http://schemas.microsoft.com/office/powerpoint/2010/main" val="30821078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F277A9-61AC-40F6-AC27-C05BA0D5F99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C182789-A725-4F5B-9994-F643E56742F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CB583E8B-ACD3-40B7-9240-2AECB5F55D55}"/>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1468E8D-3E53-4040-A6A5-A2A0486B172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946EB484-2164-486D-80FC-40A1ABF4FB32}"/>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21B5C6E-2A91-42E5-BA17-E9AF48206A05}"/>
              </a:ext>
            </a:extLst>
          </p:cNvPr>
          <p:cNvSpPr>
            <a:spLocks noGrp="1"/>
          </p:cNvSpPr>
          <p:nvPr>
            <p:ph type="dt" sz="half" idx="10"/>
          </p:nvPr>
        </p:nvSpPr>
        <p:spPr/>
        <p:txBody>
          <a:bodyPr/>
          <a:lstStyle/>
          <a:p>
            <a:fld id="{B3741963-E0C7-460E-ADB7-68F8AF8E2CE9}" type="datetimeFigureOut">
              <a:rPr lang="en-US" smtClean="0"/>
              <a:t>2/27/2021</a:t>
            </a:fld>
            <a:endParaRPr lang="en-US"/>
          </a:p>
        </p:txBody>
      </p:sp>
      <p:sp>
        <p:nvSpPr>
          <p:cNvPr id="8" name="Footer Placeholder 7">
            <a:extLst>
              <a:ext uri="{FF2B5EF4-FFF2-40B4-BE49-F238E27FC236}">
                <a16:creationId xmlns:a16="http://schemas.microsoft.com/office/drawing/2014/main" id="{60356C3A-5981-4389-B683-EA633DA2396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081C8E9-DA47-45A8-BEFA-2CA802B1662D}"/>
              </a:ext>
            </a:extLst>
          </p:cNvPr>
          <p:cNvSpPr>
            <a:spLocks noGrp="1"/>
          </p:cNvSpPr>
          <p:nvPr>
            <p:ph type="sldNum" sz="quarter" idx="12"/>
          </p:nvPr>
        </p:nvSpPr>
        <p:spPr/>
        <p:txBody>
          <a:bodyPr/>
          <a:lstStyle/>
          <a:p>
            <a:fld id="{A8BC76B1-F8A2-45EB-9C20-65EDDF3572C5}" type="slidenum">
              <a:rPr lang="en-US" smtClean="0"/>
              <a:t>‹#›</a:t>
            </a:fld>
            <a:endParaRPr lang="en-US"/>
          </a:p>
        </p:txBody>
      </p:sp>
    </p:spTree>
    <p:extLst>
      <p:ext uri="{BB962C8B-B14F-4D97-AF65-F5344CB8AC3E}">
        <p14:creationId xmlns:p14="http://schemas.microsoft.com/office/powerpoint/2010/main" val="1936555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991326-7B97-434D-8DD4-98DB944A215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399A0B9-0A7B-458C-8F51-646E0374CC5A}"/>
              </a:ext>
            </a:extLst>
          </p:cNvPr>
          <p:cNvSpPr>
            <a:spLocks noGrp="1"/>
          </p:cNvSpPr>
          <p:nvPr>
            <p:ph type="dt" sz="half" idx="10"/>
          </p:nvPr>
        </p:nvSpPr>
        <p:spPr/>
        <p:txBody>
          <a:bodyPr/>
          <a:lstStyle/>
          <a:p>
            <a:fld id="{B3741963-E0C7-460E-ADB7-68F8AF8E2CE9}" type="datetimeFigureOut">
              <a:rPr lang="en-US" smtClean="0"/>
              <a:t>2/27/2021</a:t>
            </a:fld>
            <a:endParaRPr lang="en-US"/>
          </a:p>
        </p:txBody>
      </p:sp>
      <p:sp>
        <p:nvSpPr>
          <p:cNvPr id="4" name="Footer Placeholder 3">
            <a:extLst>
              <a:ext uri="{FF2B5EF4-FFF2-40B4-BE49-F238E27FC236}">
                <a16:creationId xmlns:a16="http://schemas.microsoft.com/office/drawing/2014/main" id="{5D7BDFFD-ED42-41AF-81AD-6EB3EE7343F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5789184-DD5A-499E-A3A2-322D919B5074}"/>
              </a:ext>
            </a:extLst>
          </p:cNvPr>
          <p:cNvSpPr>
            <a:spLocks noGrp="1"/>
          </p:cNvSpPr>
          <p:nvPr>
            <p:ph type="sldNum" sz="quarter" idx="12"/>
          </p:nvPr>
        </p:nvSpPr>
        <p:spPr/>
        <p:txBody>
          <a:bodyPr/>
          <a:lstStyle/>
          <a:p>
            <a:fld id="{A8BC76B1-F8A2-45EB-9C20-65EDDF3572C5}" type="slidenum">
              <a:rPr lang="en-US" smtClean="0"/>
              <a:t>‹#›</a:t>
            </a:fld>
            <a:endParaRPr lang="en-US"/>
          </a:p>
        </p:txBody>
      </p:sp>
    </p:spTree>
    <p:extLst>
      <p:ext uri="{BB962C8B-B14F-4D97-AF65-F5344CB8AC3E}">
        <p14:creationId xmlns:p14="http://schemas.microsoft.com/office/powerpoint/2010/main" val="21149311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47A9D8F-1DE3-4A94-B4E7-82B4CC914918}"/>
              </a:ext>
            </a:extLst>
          </p:cNvPr>
          <p:cNvSpPr>
            <a:spLocks noGrp="1"/>
          </p:cNvSpPr>
          <p:nvPr>
            <p:ph type="dt" sz="half" idx="10"/>
          </p:nvPr>
        </p:nvSpPr>
        <p:spPr/>
        <p:txBody>
          <a:bodyPr/>
          <a:lstStyle/>
          <a:p>
            <a:fld id="{B3741963-E0C7-460E-ADB7-68F8AF8E2CE9}" type="datetimeFigureOut">
              <a:rPr lang="en-US" smtClean="0"/>
              <a:t>2/27/2021</a:t>
            </a:fld>
            <a:endParaRPr lang="en-US"/>
          </a:p>
        </p:txBody>
      </p:sp>
      <p:sp>
        <p:nvSpPr>
          <p:cNvPr id="3" name="Footer Placeholder 2">
            <a:extLst>
              <a:ext uri="{FF2B5EF4-FFF2-40B4-BE49-F238E27FC236}">
                <a16:creationId xmlns:a16="http://schemas.microsoft.com/office/drawing/2014/main" id="{E7F67140-06FD-4111-8DDA-643FDF61087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2D2C7E5-7705-4094-98E2-6C2DCAA2EBF7}"/>
              </a:ext>
            </a:extLst>
          </p:cNvPr>
          <p:cNvSpPr>
            <a:spLocks noGrp="1"/>
          </p:cNvSpPr>
          <p:nvPr>
            <p:ph type="sldNum" sz="quarter" idx="12"/>
          </p:nvPr>
        </p:nvSpPr>
        <p:spPr/>
        <p:txBody>
          <a:bodyPr/>
          <a:lstStyle/>
          <a:p>
            <a:fld id="{A8BC76B1-F8A2-45EB-9C20-65EDDF3572C5}" type="slidenum">
              <a:rPr lang="en-US" smtClean="0"/>
              <a:t>‹#›</a:t>
            </a:fld>
            <a:endParaRPr lang="en-US"/>
          </a:p>
        </p:txBody>
      </p:sp>
    </p:spTree>
    <p:extLst>
      <p:ext uri="{BB962C8B-B14F-4D97-AF65-F5344CB8AC3E}">
        <p14:creationId xmlns:p14="http://schemas.microsoft.com/office/powerpoint/2010/main" val="15801213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82430A-6B8E-4837-9B63-1349449AAFD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97EB796-67DB-44B8-8DF6-FD641BD1D54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B84A8C3-2B4C-460E-8ACE-23E3919D809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075DC9EF-D468-4441-8603-496941DEE91B}"/>
              </a:ext>
            </a:extLst>
          </p:cNvPr>
          <p:cNvSpPr>
            <a:spLocks noGrp="1"/>
          </p:cNvSpPr>
          <p:nvPr>
            <p:ph type="dt" sz="half" idx="10"/>
          </p:nvPr>
        </p:nvSpPr>
        <p:spPr/>
        <p:txBody>
          <a:bodyPr/>
          <a:lstStyle/>
          <a:p>
            <a:fld id="{B3741963-E0C7-460E-ADB7-68F8AF8E2CE9}" type="datetimeFigureOut">
              <a:rPr lang="en-US" smtClean="0"/>
              <a:t>2/27/2021</a:t>
            </a:fld>
            <a:endParaRPr lang="en-US"/>
          </a:p>
        </p:txBody>
      </p:sp>
      <p:sp>
        <p:nvSpPr>
          <p:cNvPr id="6" name="Footer Placeholder 5">
            <a:extLst>
              <a:ext uri="{FF2B5EF4-FFF2-40B4-BE49-F238E27FC236}">
                <a16:creationId xmlns:a16="http://schemas.microsoft.com/office/drawing/2014/main" id="{CBD62B29-FC97-41EC-8204-A4A029261A2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AFB0188-64ED-4BA9-811F-A7E8FDEB7E0C}"/>
              </a:ext>
            </a:extLst>
          </p:cNvPr>
          <p:cNvSpPr>
            <a:spLocks noGrp="1"/>
          </p:cNvSpPr>
          <p:nvPr>
            <p:ph type="sldNum" sz="quarter" idx="12"/>
          </p:nvPr>
        </p:nvSpPr>
        <p:spPr/>
        <p:txBody>
          <a:bodyPr/>
          <a:lstStyle/>
          <a:p>
            <a:fld id="{A8BC76B1-F8A2-45EB-9C20-65EDDF3572C5}" type="slidenum">
              <a:rPr lang="en-US" smtClean="0"/>
              <a:t>‹#›</a:t>
            </a:fld>
            <a:endParaRPr lang="en-US"/>
          </a:p>
        </p:txBody>
      </p:sp>
    </p:spTree>
    <p:extLst>
      <p:ext uri="{BB962C8B-B14F-4D97-AF65-F5344CB8AC3E}">
        <p14:creationId xmlns:p14="http://schemas.microsoft.com/office/powerpoint/2010/main" val="18757647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D6E77D-47A8-4A00-BFF3-FBA7B656F0F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9054592-9342-40C4-B5C2-0E39AD7EE8C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A5D3911-28C0-43F9-8F32-DCA72F79B14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05E4A71D-1AD4-454A-8C45-E3C8FF900303}"/>
              </a:ext>
            </a:extLst>
          </p:cNvPr>
          <p:cNvSpPr>
            <a:spLocks noGrp="1"/>
          </p:cNvSpPr>
          <p:nvPr>
            <p:ph type="dt" sz="half" idx="10"/>
          </p:nvPr>
        </p:nvSpPr>
        <p:spPr/>
        <p:txBody>
          <a:bodyPr/>
          <a:lstStyle/>
          <a:p>
            <a:fld id="{B3741963-E0C7-460E-ADB7-68F8AF8E2CE9}" type="datetimeFigureOut">
              <a:rPr lang="en-US" smtClean="0"/>
              <a:t>2/27/2021</a:t>
            </a:fld>
            <a:endParaRPr lang="en-US"/>
          </a:p>
        </p:txBody>
      </p:sp>
      <p:sp>
        <p:nvSpPr>
          <p:cNvPr id="6" name="Footer Placeholder 5">
            <a:extLst>
              <a:ext uri="{FF2B5EF4-FFF2-40B4-BE49-F238E27FC236}">
                <a16:creationId xmlns:a16="http://schemas.microsoft.com/office/drawing/2014/main" id="{F93FB999-2D2F-41E9-9A76-46A96BBCE4E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E1860A8-2797-40DD-B08A-82FD014D0DDC}"/>
              </a:ext>
            </a:extLst>
          </p:cNvPr>
          <p:cNvSpPr>
            <a:spLocks noGrp="1"/>
          </p:cNvSpPr>
          <p:nvPr>
            <p:ph type="sldNum" sz="quarter" idx="12"/>
          </p:nvPr>
        </p:nvSpPr>
        <p:spPr/>
        <p:txBody>
          <a:bodyPr/>
          <a:lstStyle/>
          <a:p>
            <a:fld id="{A8BC76B1-F8A2-45EB-9C20-65EDDF3572C5}" type="slidenum">
              <a:rPr lang="en-US" smtClean="0"/>
              <a:t>‹#›</a:t>
            </a:fld>
            <a:endParaRPr lang="en-US"/>
          </a:p>
        </p:txBody>
      </p:sp>
    </p:spTree>
    <p:extLst>
      <p:ext uri="{BB962C8B-B14F-4D97-AF65-F5344CB8AC3E}">
        <p14:creationId xmlns:p14="http://schemas.microsoft.com/office/powerpoint/2010/main" val="24965678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FFFF00"/>
            </a:gs>
            <a:gs pos="72000">
              <a:schemeClr val="accent1">
                <a:lumMod val="45000"/>
                <a:lumOff val="55000"/>
              </a:schemeClr>
            </a:gs>
            <a:gs pos="84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944B601-5F3D-420E-9313-30F4B8D9740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E8CFDC3-22C2-4D93-977D-FBF5D4DA6CD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105A532-B3EC-4D39-8210-00A6DB7AC96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3741963-E0C7-460E-ADB7-68F8AF8E2CE9}" type="datetimeFigureOut">
              <a:rPr lang="en-US" smtClean="0"/>
              <a:t>2/27/2021</a:t>
            </a:fld>
            <a:endParaRPr lang="en-US"/>
          </a:p>
        </p:txBody>
      </p:sp>
      <p:sp>
        <p:nvSpPr>
          <p:cNvPr id="5" name="Footer Placeholder 4">
            <a:extLst>
              <a:ext uri="{FF2B5EF4-FFF2-40B4-BE49-F238E27FC236}">
                <a16:creationId xmlns:a16="http://schemas.microsoft.com/office/drawing/2014/main" id="{86558B98-BF55-42D4-867F-BA839ED421C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3622AEC-5E44-4164-91BD-1116932C556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8BC76B1-F8A2-45EB-9C20-65EDDF3572C5}" type="slidenum">
              <a:rPr lang="en-US" smtClean="0"/>
              <a:t>‹#›</a:t>
            </a:fld>
            <a:endParaRPr lang="en-US"/>
          </a:p>
        </p:txBody>
      </p:sp>
    </p:spTree>
    <p:extLst>
      <p:ext uri="{BB962C8B-B14F-4D97-AF65-F5344CB8AC3E}">
        <p14:creationId xmlns:p14="http://schemas.microsoft.com/office/powerpoint/2010/main" val="6935965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2.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Layout" Target="../slideLayouts/slideLayout7.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8.xml.rels><?xml version="1.0" encoding="UTF-8" standalone="yes"?>
<Relationships xmlns="http://schemas.openxmlformats.org/package/2006/relationships"><Relationship Id="rId2" Type="http://schemas.openxmlformats.org/officeDocument/2006/relationships/image" Target="../media/image2.jpeg" /><Relationship Id="rId1" Type="http://schemas.openxmlformats.org/officeDocument/2006/relationships/slideLayout" Target="../slideLayouts/slideLayout7.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0192442-C89E-4BF2-8A65-4D17629E9647}"/>
              </a:ext>
            </a:extLst>
          </p:cNvPr>
          <p:cNvSpPr txBox="1"/>
          <p:nvPr/>
        </p:nvSpPr>
        <p:spPr>
          <a:xfrm>
            <a:off x="518984" y="395416"/>
            <a:ext cx="11454713" cy="3416320"/>
          </a:xfrm>
          <a:prstGeom prst="rect">
            <a:avLst/>
          </a:prstGeom>
          <a:noFill/>
        </p:spPr>
        <p:txBody>
          <a:bodyPr wrap="square" rtlCol="0">
            <a:spAutoFit/>
          </a:bodyPr>
          <a:lstStyle/>
          <a:p>
            <a:endParaRPr lang="en-US" sz="3600" b="1" dirty="0"/>
          </a:p>
          <a:p>
            <a:endParaRPr lang="en-US" sz="3600" b="1" dirty="0"/>
          </a:p>
          <a:p>
            <a:endParaRPr lang="en-US" sz="3600" b="1" dirty="0"/>
          </a:p>
          <a:p>
            <a:endParaRPr lang="en-US" sz="3600" b="1" dirty="0"/>
          </a:p>
          <a:p>
            <a:r>
              <a:rPr lang="en-US" sz="3600" b="1" dirty="0"/>
              <a:t>Safety management systems</a:t>
            </a:r>
          </a:p>
          <a:p>
            <a:r>
              <a:rPr lang="en-US" sz="3600" b="1" dirty="0"/>
              <a:t>(Student’s Name)</a:t>
            </a:r>
          </a:p>
        </p:txBody>
      </p:sp>
    </p:spTree>
    <p:extLst>
      <p:ext uri="{BB962C8B-B14F-4D97-AF65-F5344CB8AC3E}">
        <p14:creationId xmlns:p14="http://schemas.microsoft.com/office/powerpoint/2010/main" val="42471775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DEF32CD-563D-4A01-861F-17481D07AB3C}"/>
              </a:ext>
            </a:extLst>
          </p:cNvPr>
          <p:cNvSpPr txBox="1"/>
          <p:nvPr/>
        </p:nvSpPr>
        <p:spPr>
          <a:xfrm>
            <a:off x="716692" y="420130"/>
            <a:ext cx="11034584" cy="2862322"/>
          </a:xfrm>
          <a:prstGeom prst="rect">
            <a:avLst/>
          </a:prstGeom>
          <a:noFill/>
        </p:spPr>
        <p:txBody>
          <a:bodyPr wrap="square" rtlCol="0">
            <a:spAutoFit/>
          </a:bodyPr>
          <a:lstStyle/>
          <a:p>
            <a:pPr marL="285750" indent="-285750">
              <a:buFont typeface="Arial" panose="020B0604020202020204" pitchFamily="34" charset="0"/>
              <a:buChar char="•"/>
            </a:pPr>
            <a:r>
              <a:rPr lang="en-US" sz="3600" dirty="0"/>
              <a:t>Separation of material can also be by carrying the material on different planes if necessary to avoid fatal risks.</a:t>
            </a:r>
          </a:p>
          <a:p>
            <a:pPr marL="285750" indent="-285750">
              <a:buFont typeface="Arial" panose="020B0604020202020204" pitchFamily="34" charset="0"/>
              <a:buChar char="•"/>
            </a:pPr>
            <a:r>
              <a:rPr lang="en-US" sz="3600" dirty="0"/>
              <a:t>Aviation accidents have a high numbers of fatalities and therefore any risks however small should not be allowed.</a:t>
            </a:r>
          </a:p>
        </p:txBody>
      </p:sp>
    </p:spTree>
    <p:extLst>
      <p:ext uri="{BB962C8B-B14F-4D97-AF65-F5344CB8AC3E}">
        <p14:creationId xmlns:p14="http://schemas.microsoft.com/office/powerpoint/2010/main" val="17470282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6F6BD78-2CAA-47CD-83B0-5C623598D2DC}"/>
              </a:ext>
            </a:extLst>
          </p:cNvPr>
          <p:cNvSpPr txBox="1"/>
          <p:nvPr/>
        </p:nvSpPr>
        <p:spPr>
          <a:xfrm>
            <a:off x="407773" y="358346"/>
            <a:ext cx="11355859" cy="4524315"/>
          </a:xfrm>
          <a:prstGeom prst="rect">
            <a:avLst/>
          </a:prstGeom>
          <a:noFill/>
        </p:spPr>
        <p:txBody>
          <a:bodyPr wrap="square" rtlCol="0">
            <a:spAutoFit/>
          </a:bodyPr>
          <a:lstStyle/>
          <a:p>
            <a:r>
              <a:rPr lang="en-US" dirty="0"/>
              <a:t>                                                                                      References</a:t>
            </a:r>
          </a:p>
          <a:p>
            <a:r>
              <a:rPr lang="en-US" dirty="0"/>
              <a:t>Ak, R., </a:t>
            </a:r>
            <a:r>
              <a:rPr lang="en-US" dirty="0" err="1"/>
              <a:t>Bahrami</a:t>
            </a:r>
            <a:r>
              <a:rPr lang="en-US" dirty="0"/>
              <a:t>, M., &amp; </a:t>
            </a:r>
            <a:r>
              <a:rPr lang="en-US" dirty="0" err="1"/>
              <a:t>Bozkaya</a:t>
            </a:r>
            <a:r>
              <a:rPr lang="en-US" dirty="0"/>
              <a:t>, B. (2020). A time-based model and GIS framework for assessing hazardous materials transportation risk in urban areas. </a:t>
            </a:r>
            <a:r>
              <a:rPr lang="en-US" i="1" dirty="0"/>
              <a:t>Journal of Transport &amp; Health</a:t>
            </a:r>
            <a:r>
              <a:rPr lang="en-US" dirty="0"/>
              <a:t>, </a:t>
            </a:r>
            <a:r>
              <a:rPr lang="en-US" i="1" dirty="0"/>
              <a:t>19</a:t>
            </a:r>
            <a:r>
              <a:rPr lang="en-US" dirty="0"/>
              <a:t>, 100943.</a:t>
            </a:r>
          </a:p>
          <a:p>
            <a:endParaRPr lang="en-US" dirty="0"/>
          </a:p>
          <a:p>
            <a:r>
              <a:rPr lang="en-US" dirty="0"/>
              <a:t>Aside, S., No, S., To, S. O., &amp; Due, O. (2020). US Department of Transportation Federal Aviation Administration Request for Offers (RFO) Solicitation Package.</a:t>
            </a:r>
          </a:p>
          <a:p>
            <a:endParaRPr lang="en-US" dirty="0"/>
          </a:p>
          <a:p>
            <a:r>
              <a:rPr lang="en-US" dirty="0"/>
              <a:t>Kapp, E. A., Wroth, D. S., &amp; Chapin, J. T. (2020). Analysis of thermal runaway incidents involving lithium batteries in US commercial aviation. </a:t>
            </a:r>
            <a:r>
              <a:rPr lang="en-US" i="1" dirty="0"/>
              <a:t>Transportation research record</a:t>
            </a:r>
            <a:r>
              <a:rPr lang="en-US" dirty="0"/>
              <a:t>, </a:t>
            </a:r>
            <a:r>
              <a:rPr lang="en-US" i="1" dirty="0"/>
              <a:t>2674</a:t>
            </a:r>
            <a:r>
              <a:rPr lang="en-US" dirty="0"/>
              <a:t>(11), 584-592.</a:t>
            </a:r>
          </a:p>
          <a:p>
            <a:endParaRPr lang="en-US" dirty="0"/>
          </a:p>
          <a:p>
            <a:r>
              <a:rPr lang="en-US" dirty="0"/>
              <a:t>Ni, X., Wang, H., Che, C., Hong, J., &amp; Sun, Z. (2019). Civil aviation safety evaluation based on deep belief network and principal component analysis. </a:t>
            </a:r>
            <a:r>
              <a:rPr lang="en-US" i="1" dirty="0"/>
              <a:t>Safety science</a:t>
            </a:r>
            <a:r>
              <a:rPr lang="en-US" dirty="0"/>
              <a:t>, </a:t>
            </a:r>
            <a:r>
              <a:rPr lang="en-US" i="1" dirty="0"/>
              <a:t>112</a:t>
            </a:r>
            <a:r>
              <a:rPr lang="en-US" dirty="0"/>
              <a:t>, 90-95.</a:t>
            </a:r>
          </a:p>
          <a:p>
            <a:endParaRPr lang="en-US" dirty="0"/>
          </a:p>
          <a:p>
            <a:r>
              <a:rPr lang="en-US" dirty="0" err="1"/>
              <a:t>Quanyi</a:t>
            </a:r>
            <a:r>
              <a:rPr lang="en-US" dirty="0"/>
              <a:t>, L., </a:t>
            </a:r>
            <a:r>
              <a:rPr lang="en-US" dirty="0" err="1"/>
              <a:t>Xiaoying</a:t>
            </a:r>
            <a:r>
              <a:rPr lang="en-US" dirty="0"/>
              <a:t>, Y., &amp; Xu, H. (2020). Effect of different arrangement on thermal runaway characteristics of 18650 lithium ion batteries under the typical pressure in civil aviation transportation. </a:t>
            </a:r>
            <a:r>
              <a:rPr lang="en-US" i="1" dirty="0"/>
              <a:t>Fire technology</a:t>
            </a:r>
            <a:r>
              <a:rPr lang="en-US" dirty="0"/>
              <a:t>, </a:t>
            </a:r>
            <a:r>
              <a:rPr lang="en-US" i="1" dirty="0"/>
              <a:t>56</a:t>
            </a:r>
            <a:r>
              <a:rPr lang="en-US" dirty="0"/>
              <a:t>(6), 2509-2523.</a:t>
            </a:r>
          </a:p>
          <a:p>
            <a:endParaRPr lang="en-US" dirty="0"/>
          </a:p>
        </p:txBody>
      </p:sp>
    </p:spTree>
    <p:extLst>
      <p:ext uri="{BB962C8B-B14F-4D97-AF65-F5344CB8AC3E}">
        <p14:creationId xmlns:p14="http://schemas.microsoft.com/office/powerpoint/2010/main" val="18081835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676,240 Airplane Stock Photos, Pictures &amp; Royalty-Free Images - iStock">
            <a:extLst>
              <a:ext uri="{FF2B5EF4-FFF2-40B4-BE49-F238E27FC236}">
                <a16:creationId xmlns:a16="http://schemas.microsoft.com/office/drawing/2014/main" id="{F2899090-A8A4-43F4-B57E-8441FD64D07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68400" y="143934"/>
            <a:ext cx="9804400" cy="6536266"/>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98D580D1-8674-4694-B1AF-34895FAD06C9}"/>
              </a:ext>
            </a:extLst>
          </p:cNvPr>
          <p:cNvSpPr txBox="1"/>
          <p:nvPr/>
        </p:nvSpPr>
        <p:spPr>
          <a:xfrm>
            <a:off x="1701800" y="482600"/>
            <a:ext cx="9118600" cy="1446550"/>
          </a:xfrm>
          <a:prstGeom prst="rect">
            <a:avLst/>
          </a:prstGeom>
          <a:noFill/>
        </p:spPr>
        <p:txBody>
          <a:bodyPr wrap="square" rtlCol="0">
            <a:spAutoFit/>
          </a:bodyPr>
          <a:lstStyle/>
          <a:p>
            <a:r>
              <a:rPr lang="en-US" sz="4400" b="1" dirty="0"/>
              <a:t>Hazardous material transportation in aviation</a:t>
            </a:r>
          </a:p>
        </p:txBody>
      </p:sp>
    </p:spTree>
    <p:extLst>
      <p:ext uri="{BB962C8B-B14F-4D97-AF65-F5344CB8AC3E}">
        <p14:creationId xmlns:p14="http://schemas.microsoft.com/office/powerpoint/2010/main" val="29298378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D0E3B04-7CAF-44A5-9BDE-A9B24795629F}"/>
              </a:ext>
            </a:extLst>
          </p:cNvPr>
          <p:cNvSpPr txBox="1"/>
          <p:nvPr/>
        </p:nvSpPr>
        <p:spPr>
          <a:xfrm>
            <a:off x="605481" y="345989"/>
            <a:ext cx="11306433" cy="6463308"/>
          </a:xfrm>
          <a:prstGeom prst="rect">
            <a:avLst/>
          </a:prstGeom>
          <a:noFill/>
        </p:spPr>
        <p:txBody>
          <a:bodyPr wrap="square" rtlCol="0">
            <a:spAutoFit/>
          </a:bodyPr>
          <a:lstStyle/>
          <a:p>
            <a:pPr algn="ctr"/>
            <a:r>
              <a:rPr lang="en-US" sz="3600" b="1" dirty="0"/>
              <a:t> Introduction</a:t>
            </a:r>
          </a:p>
          <a:p>
            <a:pPr marL="285750" indent="-285750">
              <a:buFont typeface="Arial" panose="020B0604020202020204" pitchFamily="34" charset="0"/>
              <a:buChar char="•"/>
            </a:pPr>
            <a:r>
              <a:rPr lang="en-US" sz="3600" dirty="0"/>
              <a:t>There are multiple hazardous wastes that are transported via plane.</a:t>
            </a:r>
          </a:p>
          <a:p>
            <a:endParaRPr lang="en-US" sz="3600" dirty="0"/>
          </a:p>
          <a:p>
            <a:pPr marL="285750" indent="-285750">
              <a:buFont typeface="Arial" panose="020B0604020202020204" pitchFamily="34" charset="0"/>
              <a:buChar char="•"/>
            </a:pPr>
            <a:r>
              <a:rPr lang="en-US" sz="3600" dirty="0"/>
              <a:t>This implies the larking danger of accidents like spillage or even an explosion.</a:t>
            </a:r>
          </a:p>
          <a:p>
            <a:endParaRPr lang="en-US" sz="3600" dirty="0"/>
          </a:p>
          <a:p>
            <a:pPr marL="285750" indent="-285750">
              <a:buFont typeface="Arial" panose="020B0604020202020204" pitchFamily="34" charset="0"/>
              <a:buChar char="•"/>
            </a:pPr>
            <a:r>
              <a:rPr lang="en-US" sz="3600" dirty="0"/>
              <a:t>Plane crashes or explosions are extremely fatal and therefore have to be avoided at all cost.</a:t>
            </a:r>
          </a:p>
          <a:p>
            <a:pPr marL="285750" indent="-285750">
              <a:buFont typeface="Arial" panose="020B0604020202020204" pitchFamily="34" charset="0"/>
              <a:buChar char="•"/>
            </a:pPr>
            <a:endParaRPr lang="en-US" sz="3600" dirty="0"/>
          </a:p>
          <a:p>
            <a:pPr marL="285750" indent="-285750">
              <a:buFont typeface="Arial" panose="020B0604020202020204" pitchFamily="34" charset="0"/>
              <a:buChar char="•"/>
            </a:pPr>
            <a:endParaRPr lang="en-US" sz="3600" dirty="0"/>
          </a:p>
          <a:p>
            <a:endParaRPr lang="en-US" dirty="0"/>
          </a:p>
        </p:txBody>
      </p:sp>
    </p:spTree>
    <p:extLst>
      <p:ext uri="{BB962C8B-B14F-4D97-AF65-F5344CB8AC3E}">
        <p14:creationId xmlns:p14="http://schemas.microsoft.com/office/powerpoint/2010/main" val="26433205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18E09AE-3C9F-4B17-9A5B-91291863D2D7}"/>
              </a:ext>
            </a:extLst>
          </p:cNvPr>
          <p:cNvSpPr txBox="1"/>
          <p:nvPr/>
        </p:nvSpPr>
        <p:spPr>
          <a:xfrm>
            <a:off x="296563" y="98853"/>
            <a:ext cx="11343502" cy="7848302"/>
          </a:xfrm>
          <a:prstGeom prst="rect">
            <a:avLst/>
          </a:prstGeom>
          <a:noFill/>
        </p:spPr>
        <p:txBody>
          <a:bodyPr wrap="square" rtlCol="0">
            <a:spAutoFit/>
          </a:bodyPr>
          <a:lstStyle/>
          <a:p>
            <a:r>
              <a:rPr lang="en-US" sz="3600" dirty="0"/>
              <a:t>To avoid the occurrence of these accidents, there are precautionary measures to be taken. These are:</a:t>
            </a:r>
          </a:p>
          <a:p>
            <a:endParaRPr lang="en-US" sz="3600" dirty="0"/>
          </a:p>
          <a:p>
            <a:pPr marL="342900" indent="-342900">
              <a:buAutoNum type="arabicParenR"/>
            </a:pPr>
            <a:r>
              <a:rPr lang="en-US" sz="3600" b="1" dirty="0"/>
              <a:t> Effective rules and regulations for the cabin crew.</a:t>
            </a:r>
          </a:p>
          <a:p>
            <a:r>
              <a:rPr lang="en-US" sz="3600" dirty="0"/>
              <a:t>The crew must follow the strict enforced rules to the later, however simple or little. This is to ensure no room for excuses in case of an accident. It’s </a:t>
            </a:r>
            <a:r>
              <a:rPr lang="en-US" sz="3600" dirty="0" err="1"/>
              <a:t>alo</a:t>
            </a:r>
            <a:r>
              <a:rPr lang="en-US" sz="3600" dirty="0"/>
              <a:t> to ensure the safety of the crew.</a:t>
            </a:r>
          </a:p>
          <a:p>
            <a:endParaRPr lang="en-US" sz="3600" dirty="0"/>
          </a:p>
          <a:p>
            <a:r>
              <a:rPr lang="en-US" sz="3600" b="1" dirty="0"/>
              <a:t>2) Emergency Response Guide</a:t>
            </a:r>
          </a:p>
          <a:p>
            <a:endParaRPr lang="en-US" sz="3600" dirty="0"/>
          </a:p>
          <a:p>
            <a:endParaRPr lang="en-US" sz="3600" dirty="0"/>
          </a:p>
          <a:p>
            <a:endParaRPr lang="en-US" sz="3600" dirty="0"/>
          </a:p>
          <a:p>
            <a:r>
              <a:rPr lang="en-US" sz="3600" dirty="0"/>
              <a:t> </a:t>
            </a:r>
          </a:p>
        </p:txBody>
      </p:sp>
    </p:spTree>
    <p:extLst>
      <p:ext uri="{BB962C8B-B14F-4D97-AF65-F5344CB8AC3E}">
        <p14:creationId xmlns:p14="http://schemas.microsoft.com/office/powerpoint/2010/main" val="7275772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CA464AB-0C68-43E0-824A-202170C58EA3}"/>
              </a:ext>
            </a:extLst>
          </p:cNvPr>
          <p:cNvSpPr txBox="1"/>
          <p:nvPr/>
        </p:nvSpPr>
        <p:spPr>
          <a:xfrm>
            <a:off x="556054" y="506627"/>
            <a:ext cx="11269362" cy="5909310"/>
          </a:xfrm>
          <a:prstGeom prst="rect">
            <a:avLst/>
          </a:prstGeom>
          <a:noFill/>
        </p:spPr>
        <p:txBody>
          <a:bodyPr wrap="square" rtlCol="0">
            <a:spAutoFit/>
          </a:bodyPr>
          <a:lstStyle/>
          <a:p>
            <a:r>
              <a:rPr lang="en-US" sz="3600" dirty="0"/>
              <a:t>This is a guidebook with all the emergency precautions for an emergency that must always be on the plane. This is incase a member of the crew wants to refer or confirm a certain procedure or measure. Also they can use it to keep reminding themselves what is expected of them during cargo transit.</a:t>
            </a:r>
          </a:p>
          <a:p>
            <a:endParaRPr lang="en-US" sz="3600" dirty="0"/>
          </a:p>
          <a:p>
            <a:r>
              <a:rPr lang="en-US" sz="3600" dirty="0"/>
              <a:t>The guidebook should also indicate reasons for all measures so the crew is aware with what they are dealing with.</a:t>
            </a:r>
          </a:p>
          <a:p>
            <a:endParaRPr lang="en-US" dirty="0"/>
          </a:p>
        </p:txBody>
      </p:sp>
    </p:spTree>
    <p:extLst>
      <p:ext uri="{BB962C8B-B14F-4D97-AF65-F5344CB8AC3E}">
        <p14:creationId xmlns:p14="http://schemas.microsoft.com/office/powerpoint/2010/main" val="17515264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082339F-13D2-458F-A756-CB78370BD785}"/>
              </a:ext>
            </a:extLst>
          </p:cNvPr>
          <p:cNvSpPr txBox="1"/>
          <p:nvPr/>
        </p:nvSpPr>
        <p:spPr>
          <a:xfrm>
            <a:off x="432486" y="370703"/>
            <a:ext cx="11355860" cy="3908762"/>
          </a:xfrm>
          <a:prstGeom prst="rect">
            <a:avLst/>
          </a:prstGeom>
          <a:noFill/>
        </p:spPr>
        <p:txBody>
          <a:bodyPr wrap="square" rtlCol="0">
            <a:spAutoFit/>
          </a:bodyPr>
          <a:lstStyle/>
          <a:p>
            <a:r>
              <a:rPr lang="en-US" sz="3200" b="1" dirty="0"/>
              <a:t>3) Employee training</a:t>
            </a:r>
          </a:p>
          <a:p>
            <a:r>
              <a:rPr lang="en-US" sz="3600" dirty="0"/>
              <a:t>The employees on the planes must undergo mandatory training. This gives them knowledge to handle all possible  kinds of waste. They also understand the various parts of the planes these wastes cannot come into contact with, and why. Employees are also equipped with enough knowledge on what measures to take in case of an accident. </a:t>
            </a:r>
          </a:p>
        </p:txBody>
      </p:sp>
    </p:spTree>
    <p:extLst>
      <p:ext uri="{BB962C8B-B14F-4D97-AF65-F5344CB8AC3E}">
        <p14:creationId xmlns:p14="http://schemas.microsoft.com/office/powerpoint/2010/main" val="11607158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D45FE15-B4B6-4194-BF1A-035CC324807B}"/>
              </a:ext>
            </a:extLst>
          </p:cNvPr>
          <p:cNvSpPr txBox="1"/>
          <p:nvPr/>
        </p:nvSpPr>
        <p:spPr>
          <a:xfrm>
            <a:off x="481914" y="321275"/>
            <a:ext cx="11158151" cy="5355312"/>
          </a:xfrm>
          <a:prstGeom prst="rect">
            <a:avLst/>
          </a:prstGeom>
          <a:noFill/>
        </p:spPr>
        <p:txBody>
          <a:bodyPr wrap="square" rtlCol="0">
            <a:spAutoFit/>
          </a:bodyPr>
          <a:lstStyle/>
          <a:p>
            <a:r>
              <a:rPr lang="en-US" sz="3600" b="1" dirty="0"/>
              <a:t>4) Identification of the material and their expected reaction levels.</a:t>
            </a:r>
          </a:p>
          <a:p>
            <a:r>
              <a:rPr lang="en-US" sz="3600" dirty="0"/>
              <a:t>If reactive, the material should be indicated as so, and to what. There should also be the anticipated reaction based on all the possible reactants.</a:t>
            </a:r>
          </a:p>
          <a:p>
            <a:r>
              <a:rPr lang="en-US" sz="3600" dirty="0"/>
              <a:t>This helps the crew know how to manage all possible situations in the case of accidents. It also helps them with their preparedness as they board the plane, they know what to carry, and the amounts, numbers or sizes.</a:t>
            </a:r>
          </a:p>
          <a:p>
            <a:endParaRPr lang="en-US" dirty="0"/>
          </a:p>
        </p:txBody>
      </p:sp>
    </p:spTree>
    <p:extLst>
      <p:ext uri="{BB962C8B-B14F-4D97-AF65-F5344CB8AC3E}">
        <p14:creationId xmlns:p14="http://schemas.microsoft.com/office/powerpoint/2010/main" val="14736344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1BD4955-625D-4DC8-AD27-2FB1741775D3}"/>
              </a:ext>
            </a:extLst>
          </p:cNvPr>
          <p:cNvSpPr txBox="1"/>
          <p:nvPr/>
        </p:nvSpPr>
        <p:spPr>
          <a:xfrm>
            <a:off x="308919" y="-123567"/>
            <a:ext cx="11232292" cy="6494085"/>
          </a:xfrm>
          <a:prstGeom prst="rect">
            <a:avLst/>
          </a:prstGeom>
          <a:noFill/>
        </p:spPr>
        <p:txBody>
          <a:bodyPr wrap="square" rtlCol="0">
            <a:spAutoFit/>
          </a:bodyPr>
          <a:lstStyle/>
          <a:p>
            <a:endParaRPr lang="en-US" sz="3200" dirty="0"/>
          </a:p>
          <a:p>
            <a:endParaRPr lang="en-US" sz="3200" dirty="0"/>
          </a:p>
          <a:p>
            <a:endParaRPr lang="en-US" sz="3200" dirty="0"/>
          </a:p>
          <a:p>
            <a:endParaRPr lang="en-US" sz="3200" dirty="0"/>
          </a:p>
          <a:p>
            <a:endParaRPr lang="en-US" sz="3200" dirty="0"/>
          </a:p>
          <a:p>
            <a:endParaRPr lang="en-US" sz="3200" dirty="0"/>
          </a:p>
          <a:p>
            <a:endParaRPr lang="en-US" sz="3200" dirty="0"/>
          </a:p>
          <a:p>
            <a:endParaRPr lang="en-US" sz="3200" dirty="0"/>
          </a:p>
          <a:p>
            <a:endParaRPr lang="en-US" sz="3200" dirty="0"/>
          </a:p>
          <a:p>
            <a:endParaRPr lang="en-US" sz="3200" dirty="0"/>
          </a:p>
          <a:p>
            <a:endParaRPr lang="en-US" sz="3200" dirty="0"/>
          </a:p>
          <a:p>
            <a:r>
              <a:rPr lang="en-US" sz="3200" i="1" dirty="0"/>
              <a:t>Such is an accident that poor handling of hazardous waste in aviation can bring about.</a:t>
            </a:r>
          </a:p>
        </p:txBody>
      </p:sp>
      <p:pic>
        <p:nvPicPr>
          <p:cNvPr id="2054" name="Picture 6" descr="Dramatic footage of fatal plane crash in Russia released by authorities -  ABC News">
            <a:extLst>
              <a:ext uri="{FF2B5EF4-FFF2-40B4-BE49-F238E27FC236}">
                <a16:creationId xmlns:a16="http://schemas.microsoft.com/office/drawing/2014/main" id="{32E7C4A6-1FB2-42CD-9FD8-68A84A9A7A6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55947" y="699059"/>
            <a:ext cx="8210550" cy="46196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763616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2EAABC8-2DE8-4B9A-ADDD-BA47A7E9E106}"/>
              </a:ext>
            </a:extLst>
          </p:cNvPr>
          <p:cNvSpPr txBox="1"/>
          <p:nvPr/>
        </p:nvSpPr>
        <p:spPr>
          <a:xfrm>
            <a:off x="420130" y="420130"/>
            <a:ext cx="11368216" cy="4524315"/>
          </a:xfrm>
          <a:prstGeom prst="rect">
            <a:avLst/>
          </a:prstGeom>
          <a:noFill/>
        </p:spPr>
        <p:txBody>
          <a:bodyPr wrap="square" rtlCol="0">
            <a:spAutoFit/>
          </a:bodyPr>
          <a:lstStyle/>
          <a:p>
            <a:r>
              <a:rPr lang="en-US" sz="3600" b="1" dirty="0"/>
              <a:t>5) Proper packaging</a:t>
            </a:r>
          </a:p>
          <a:p>
            <a:r>
              <a:rPr lang="en-US" sz="3600" dirty="0"/>
              <a:t>The material being transported has to be packaged appropriately for transport. some material would require to be wrapped up in foil paper, others in plastic bags or cans, others in metallic material or others glass. These are key details to be observed as they ease carriage, and prevent mixing of different substances in the cargo.</a:t>
            </a:r>
          </a:p>
          <a:p>
            <a:r>
              <a:rPr lang="en-US" sz="3600" dirty="0"/>
              <a:t> </a:t>
            </a:r>
          </a:p>
        </p:txBody>
      </p:sp>
    </p:spTree>
    <p:extLst>
      <p:ext uri="{BB962C8B-B14F-4D97-AF65-F5344CB8AC3E}">
        <p14:creationId xmlns:p14="http://schemas.microsoft.com/office/powerpoint/2010/main" val="257350067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93</TotalTime>
  <Words>695</Words>
  <Application>Microsoft Office PowerPoint</Application>
  <PresentationFormat>Widescreen</PresentationFormat>
  <Paragraphs>59</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muthoni kiraguri</dc:creator>
  <cp:lastModifiedBy>nyoike31@gmail.com</cp:lastModifiedBy>
  <cp:revision>12</cp:revision>
  <dcterms:created xsi:type="dcterms:W3CDTF">2021-02-27T21:06:45Z</dcterms:created>
  <dcterms:modified xsi:type="dcterms:W3CDTF">2021-02-27T00:00:55Z</dcterms:modified>
</cp:coreProperties>
</file>